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95" r:id="rId3"/>
    <p:sldId id="296" r:id="rId4"/>
    <p:sldId id="297" r:id="rId5"/>
    <p:sldId id="298" r:id="rId6"/>
    <p:sldId id="4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6260E-BB98-4C6A-BBD9-8B99D1120AA3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C486A-3A8D-4AB8-B9FB-43E61AF25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30BDBF-AE35-408B-97FA-373CD3CB0696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56E552-6876-4036-A403-23EA824CD9A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C46840-D780-4678-9092-53CCF609946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1CBE12-56F3-47AC-AEC9-E458A67A656B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020449-1DB0-4966-A1F4-81863D65A53B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72390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685800"/>
            <a:ext cx="35433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00700" y="685800"/>
            <a:ext cx="35433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cmassengale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7658A-AF02-4C84-B59C-D204C23D3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72390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905000" y="685800"/>
            <a:ext cx="35433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600700" y="685800"/>
            <a:ext cx="3543300" cy="2857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600700" y="3695700"/>
            <a:ext cx="3543300" cy="2857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cmassengale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F489C-0C9A-457D-B409-EA1F04ED4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1D4731-0302-4367-B965-0DD89F91B8ED}" type="slidenum">
              <a:rPr lang="en-US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676400"/>
            <a:ext cx="9144000" cy="2438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Viruses-</a:t>
            </a:r>
            <a:b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Viroids</a:t>
            </a:r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6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Prions</a:t>
            </a:r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n-US" sz="6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6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Sonal</a:t>
            </a:r>
            <a:r>
              <a:rPr lang="en-US" sz="6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Mishra</a:t>
            </a:r>
            <a:endParaRPr lang="en-US" sz="66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B6CBEE-852B-4A50-9406-E8DEA8D74515}" type="slidenum">
              <a:rPr lang="en-US"/>
              <a:pPr/>
              <a:t>2</a:t>
            </a:fld>
            <a:endParaRPr lang="en-US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2514600"/>
            <a:ext cx="72390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0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Viroids &amp; Prions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C5BADA-1A4E-4BA1-B612-01D0CAB47B5E}" type="slidenum">
              <a:rPr lang="en-US"/>
              <a:pPr/>
              <a:t>3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38100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Viroids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4572000" cy="5410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sz="3600" smtClean="0">
                <a:latin typeface="Comic Sans MS" pitchFamily="66" charset="0"/>
              </a:rPr>
              <a:t>Small, circular </a:t>
            </a:r>
            <a:r>
              <a:rPr lang="en-US" sz="3600" smtClean="0">
                <a:solidFill>
                  <a:srgbClr val="FFFF00"/>
                </a:solidFill>
                <a:latin typeface="Comic Sans MS" pitchFamily="66" charset="0"/>
              </a:rPr>
              <a:t>RNA</a:t>
            </a:r>
            <a:r>
              <a:rPr lang="en-US" sz="3600" smtClean="0">
                <a:latin typeface="Comic Sans MS" pitchFamily="66" charset="0"/>
              </a:rPr>
              <a:t> molecules </a:t>
            </a:r>
            <a:r>
              <a:rPr lang="en-US" sz="3600" smtClean="0">
                <a:solidFill>
                  <a:srgbClr val="FFFF00"/>
                </a:solidFill>
                <a:latin typeface="Comic Sans MS" pitchFamily="66" charset="0"/>
              </a:rPr>
              <a:t>without a protein coat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sz="3600" smtClean="0">
                <a:latin typeface="Comic Sans MS" pitchFamily="66" charset="0"/>
              </a:rPr>
              <a:t>Infect </a:t>
            </a:r>
            <a:r>
              <a:rPr lang="en-US" sz="3600" smtClean="0">
                <a:solidFill>
                  <a:srgbClr val="FFFF00"/>
                </a:solidFill>
                <a:latin typeface="Comic Sans MS" pitchFamily="66" charset="0"/>
              </a:rPr>
              <a:t>plants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sz="3600" smtClean="0">
                <a:solidFill>
                  <a:srgbClr val="82003B"/>
                </a:solidFill>
                <a:latin typeface="Comic Sans MS" pitchFamily="66" charset="0"/>
              </a:rPr>
              <a:t>Potato famine</a:t>
            </a:r>
            <a:r>
              <a:rPr lang="en-US" sz="3600" smtClean="0">
                <a:latin typeface="Comic Sans MS" pitchFamily="66" charset="0"/>
              </a:rPr>
              <a:t> in Ireland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sz="3600" smtClean="0">
                <a:solidFill>
                  <a:srgbClr val="FFFF00"/>
                </a:solidFill>
                <a:latin typeface="Comic Sans MS" pitchFamily="66" charset="0"/>
              </a:rPr>
              <a:t>Resemble introns</a:t>
            </a:r>
            <a:r>
              <a:rPr lang="en-US" sz="3600" smtClean="0">
                <a:latin typeface="Comic Sans MS" pitchFamily="66" charset="0"/>
              </a:rPr>
              <a:t> cut out of eukaryotic</a:t>
            </a:r>
            <a:endParaRPr lang="en-US" sz="2000" smtClean="0"/>
          </a:p>
        </p:txBody>
      </p:sp>
      <p:pic>
        <p:nvPicPr>
          <p:cNvPr id="44037" name="Picture 4" descr="ptatto_spindle_tuber_viroid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 b="7126"/>
          <a:stretch>
            <a:fillRect/>
          </a:stretch>
        </p:blipFill>
        <p:spPr>
          <a:xfrm>
            <a:off x="5257800" y="685800"/>
            <a:ext cx="3381375" cy="3124200"/>
          </a:xfrm>
          <a:noFill/>
        </p:spPr>
      </p:pic>
      <p:pic>
        <p:nvPicPr>
          <p:cNvPr id="44038" name="Picture 8" descr="Tswvt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3962400"/>
            <a:ext cx="3810000" cy="251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6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FE4FFD-1750-48EC-9D7A-47A715944363}" type="slidenum">
              <a:rPr lang="en-US"/>
              <a:pPr/>
              <a:t>4</a:t>
            </a:fld>
            <a:endParaRPr lang="en-US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6248400" cy="6096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Prions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90600"/>
            <a:ext cx="5410200" cy="5562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sz="3200" smtClean="0">
                <a:latin typeface="Comic Sans MS" pitchFamily="66" charset="0"/>
              </a:rPr>
              <a:t>Prions are </a:t>
            </a:r>
            <a:r>
              <a:rPr lang="en-US" sz="3200" smtClean="0">
                <a:solidFill>
                  <a:srgbClr val="FFFF00"/>
                </a:solidFill>
                <a:latin typeface="Comic Sans MS" pitchFamily="66" charset="0"/>
              </a:rPr>
              <a:t>“infectious proteins”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3200" smtClean="0">
                <a:latin typeface="Comic Sans MS" pitchFamily="66" charset="0"/>
              </a:rPr>
              <a:t> They are normal body proteins that get </a:t>
            </a:r>
            <a:r>
              <a:rPr lang="en-US" sz="3200" smtClean="0">
                <a:solidFill>
                  <a:srgbClr val="FFFF00"/>
                </a:solidFill>
                <a:latin typeface="Comic Sans MS" pitchFamily="66" charset="0"/>
              </a:rPr>
              <a:t>converted into an alternate configuration</a:t>
            </a:r>
            <a:r>
              <a:rPr lang="en-US" sz="3200" smtClean="0">
                <a:latin typeface="Comic Sans MS" pitchFamily="66" charset="0"/>
              </a:rPr>
              <a:t> by contact with other prion proteins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3200" smtClean="0">
                <a:latin typeface="Comic Sans MS" pitchFamily="66" charset="0"/>
              </a:rPr>
              <a:t> They have </a:t>
            </a:r>
            <a:r>
              <a:rPr lang="en-US" sz="3200" smtClean="0">
                <a:solidFill>
                  <a:srgbClr val="FFFF00"/>
                </a:solidFill>
                <a:latin typeface="Comic Sans MS" pitchFamily="66" charset="0"/>
              </a:rPr>
              <a:t>no DNA or RNA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en-US" sz="3200" smtClean="0">
                <a:latin typeface="Comic Sans MS" pitchFamily="66" charset="0"/>
              </a:rPr>
              <a:t>The main protein involved in human and </a:t>
            </a:r>
            <a:r>
              <a:rPr lang="en-US" sz="3200" smtClean="0">
                <a:solidFill>
                  <a:srgbClr val="82003B"/>
                </a:solidFill>
                <a:latin typeface="Comic Sans MS" pitchFamily="66" charset="0"/>
              </a:rPr>
              <a:t>mammalian prion diseases</a:t>
            </a:r>
            <a:r>
              <a:rPr lang="en-US" sz="3200" smtClean="0">
                <a:latin typeface="Comic Sans MS" pitchFamily="66" charset="0"/>
              </a:rPr>
              <a:t> is called </a:t>
            </a:r>
            <a:r>
              <a:rPr lang="en-US" sz="3200" smtClean="0">
                <a:solidFill>
                  <a:srgbClr val="FFFF00"/>
                </a:solidFill>
                <a:latin typeface="Comic Sans MS" pitchFamily="66" charset="0"/>
              </a:rPr>
              <a:t>“PrP”</a:t>
            </a:r>
          </a:p>
        </p:txBody>
      </p:sp>
      <p:pic>
        <p:nvPicPr>
          <p:cNvPr id="45061" name="Picture 6" descr="pr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306972">
            <a:off x="5867400" y="4252913"/>
            <a:ext cx="30289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Picture 8" descr="Yeast-Pri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1295400"/>
            <a:ext cx="25241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3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copyright cmassengale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C21430-07AB-4BD1-8814-890EDACA2FCE}" type="slidenum">
              <a:rPr lang="en-US"/>
              <a:pPr/>
              <a:t>5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47244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Prion Diseases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5000625" cy="5334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defRPr/>
            </a:pP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Prions form </a:t>
            </a:r>
            <a:r>
              <a:rPr lang="en-US" sz="32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insoluble deposits in the brain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Causes neurons to rapidly degeneration.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sz="32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Mad cow disease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(bovine spongiform encephalitis: BSE) is an example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People in New Guinea used to suffer from </a:t>
            </a:r>
            <a:r>
              <a:rPr lang="en-US" sz="32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kuru</a:t>
            </a: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, which they got from eating the brains of their enemies</a:t>
            </a:r>
          </a:p>
        </p:txBody>
      </p:sp>
      <p:pic>
        <p:nvPicPr>
          <p:cNvPr id="46085" name="Picture 7" descr="story"/>
          <p:cNvPicPr>
            <a:picLocks noChangeAspect="1" noChangeArrowheads="1"/>
          </p:cNvPicPr>
          <p:nvPr/>
        </p:nvPicPr>
        <p:blipFill>
          <a:blip r:embed="rId3"/>
          <a:srcRect t="21567" r="10588"/>
          <a:stretch>
            <a:fillRect/>
          </a:stretch>
        </p:blipFill>
        <p:spPr bwMode="auto">
          <a:xfrm>
            <a:off x="5715000" y="1219200"/>
            <a:ext cx="28956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6" name="Picture 9" descr="cow_joke"/>
          <p:cNvPicPr>
            <a:picLocks noChangeAspect="1" noChangeArrowheads="1"/>
          </p:cNvPicPr>
          <p:nvPr/>
        </p:nvPicPr>
        <p:blipFill>
          <a:blip r:embed="rId4"/>
          <a:srcRect l="6383" r="4256" b="9589"/>
          <a:stretch>
            <a:fillRect/>
          </a:stretch>
        </p:blipFill>
        <p:spPr bwMode="auto">
          <a:xfrm>
            <a:off x="5334000" y="3581400"/>
            <a:ext cx="3581400" cy="281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7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copyright cmassengale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rot="1612350">
            <a:off x="2159923" y="1958300"/>
            <a:ext cx="4532757" cy="28756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136</Words>
  <Application>Microsoft Office PowerPoint</Application>
  <PresentationFormat>On-screen Show (4:3)</PresentationFormat>
  <Paragraphs>29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Viruses- Viroids &amp; Prions   Dr. Sonal Mishra</vt:lpstr>
      <vt:lpstr>Viroids &amp; Prions</vt:lpstr>
      <vt:lpstr>Viroids</vt:lpstr>
      <vt:lpstr>Prions</vt:lpstr>
      <vt:lpstr>Prion Diseases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Viruses, Viroids, and Prions</dc:title>
  <dc:creator>DR.SONAL MISHRA</dc:creator>
  <cp:lastModifiedBy>DR.SONAL MISHRA</cp:lastModifiedBy>
  <cp:revision>19</cp:revision>
  <dcterms:created xsi:type="dcterms:W3CDTF">2006-08-16T00:00:00Z</dcterms:created>
  <dcterms:modified xsi:type="dcterms:W3CDTF">2026-06-25T04:57:17Z</dcterms:modified>
</cp:coreProperties>
</file>